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71" r:id="rId4"/>
    <p:sldId id="272" r:id="rId5"/>
    <p:sldId id="275" r:id="rId6"/>
    <p:sldId id="257" r:id="rId7"/>
    <p:sldId id="273" r:id="rId8"/>
    <p:sldId id="274" r:id="rId9"/>
    <p:sldId id="276" r:id="rId10"/>
    <p:sldId id="277" r:id="rId11"/>
    <p:sldId id="278" r:id="rId12"/>
    <p:sldId id="279" r:id="rId13"/>
    <p:sldId id="281" r:id="rId14"/>
    <p:sldId id="282" r:id="rId15"/>
    <p:sldId id="283" r:id="rId16"/>
    <p:sldId id="284" r:id="rId17"/>
    <p:sldId id="280" r:id="rId18"/>
    <p:sldId id="285" r:id="rId19"/>
    <p:sldId id="258" r:id="rId20"/>
    <p:sldId id="260" r:id="rId21"/>
    <p:sldId id="261" r:id="rId22"/>
    <p:sldId id="286" r:id="rId23"/>
    <p:sldId id="287"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10"/>
    <p:restoredTop sz="94586"/>
  </p:normalViewPr>
  <p:slideViewPr>
    <p:cSldViewPr snapToGrid="0" snapToObjects="1">
      <p:cViewPr varScale="1">
        <p:scale>
          <a:sx n="83" d="100"/>
          <a:sy n="83" d="100"/>
        </p:scale>
        <p:origin x="208"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27C7A-D943-BC40-8E13-1570EBFE7378}" type="datetimeFigureOut">
              <a:rPr lang="en-US" smtClean="0"/>
              <a:t>7/18/19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BE93F-ACE2-4B44-8D5F-EFC834FB3171}" type="slidenum">
              <a:rPr lang="en-US" smtClean="0"/>
              <a:t>‹#›</a:t>
            </a:fld>
            <a:endParaRPr lang="en-US"/>
          </a:p>
        </p:txBody>
      </p:sp>
    </p:spTree>
    <p:extLst>
      <p:ext uri="{BB962C8B-B14F-4D97-AF65-F5344CB8AC3E}">
        <p14:creationId xmlns:p14="http://schemas.microsoft.com/office/powerpoint/2010/main" val="159083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0BE93F-ACE2-4B44-8D5F-EFC834FB3171}" type="slidenum">
              <a:rPr lang="en-US" smtClean="0"/>
              <a:t>4</a:t>
            </a:fld>
            <a:endParaRPr lang="en-US"/>
          </a:p>
        </p:txBody>
      </p:sp>
    </p:spTree>
    <p:extLst>
      <p:ext uri="{BB962C8B-B14F-4D97-AF65-F5344CB8AC3E}">
        <p14:creationId xmlns:p14="http://schemas.microsoft.com/office/powerpoint/2010/main" val="352203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FEFA-6D83-F644-ADF7-B110CB6300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3EE4C4-A2D3-B547-89BB-575A0ACC7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05DC49-0297-9A4D-811E-E1406E168625}"/>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5" name="Footer Placeholder 4">
            <a:extLst>
              <a:ext uri="{FF2B5EF4-FFF2-40B4-BE49-F238E27FC236}">
                <a16:creationId xmlns:a16="http://schemas.microsoft.com/office/drawing/2014/main" id="{84769163-3607-FC4E-BC41-11A6391F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2ED30-0675-2843-A05D-42310EE264B9}"/>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86382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CB4B-0FD5-C240-8C79-2660983BCC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33A554-B7AC-A54A-A9D6-D39ACCF0B7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4D2C4-2F38-F444-9BEF-B5C1A4FAAA31}"/>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5" name="Footer Placeholder 4">
            <a:extLst>
              <a:ext uri="{FF2B5EF4-FFF2-40B4-BE49-F238E27FC236}">
                <a16:creationId xmlns:a16="http://schemas.microsoft.com/office/drawing/2014/main" id="{652DD53F-9A50-AF42-BF8B-8A18B9B97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8D6AD-86C7-A04B-9F63-B2C97BD71AB3}"/>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80442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D5CB2-9526-0042-AE73-CA46F0005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9E2F01-7A99-EA46-B820-8F1F5648DC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51F68-3CB0-0945-B94F-23B974273EDC}"/>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5" name="Footer Placeholder 4">
            <a:extLst>
              <a:ext uri="{FF2B5EF4-FFF2-40B4-BE49-F238E27FC236}">
                <a16:creationId xmlns:a16="http://schemas.microsoft.com/office/drawing/2014/main" id="{E5C0D375-2034-5A42-9196-F5C7BDBE0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FA80A-5D2F-3042-95EB-DD08E84A00A1}"/>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56734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EC44-B37F-CF4A-96F0-119A593FB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B7164-FC6C-504C-89FD-D3788A71BD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C4840-578B-8948-8E1D-788FCBCB8884}"/>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5" name="Footer Placeholder 4">
            <a:extLst>
              <a:ext uri="{FF2B5EF4-FFF2-40B4-BE49-F238E27FC236}">
                <a16:creationId xmlns:a16="http://schemas.microsoft.com/office/drawing/2014/main" id="{8CEADC41-551C-A541-BE6C-B6B20B1E5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5BE6C-B497-FA43-8637-2BDA41D978FF}"/>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248354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1479-67D2-F84C-ABF5-584AC5C1A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2559C0-4FA6-6F46-8769-C25192378D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03EC03-E2A0-5144-AA1D-7892C31548C0}"/>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5" name="Footer Placeholder 4">
            <a:extLst>
              <a:ext uri="{FF2B5EF4-FFF2-40B4-BE49-F238E27FC236}">
                <a16:creationId xmlns:a16="http://schemas.microsoft.com/office/drawing/2014/main" id="{DA85981F-2348-0A49-AB66-F7EBFE782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39EAB-F04D-F944-8150-EAAB0D504D89}"/>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22967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56CA-3B7D-CF48-8657-546ABC25B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B7255-0F7E-094E-814B-1C0F9A4066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C7E0-F201-FA42-B9B1-20E52EAD76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63B37-5429-7F4D-9A9A-2005BECE2042}"/>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6" name="Footer Placeholder 5">
            <a:extLst>
              <a:ext uri="{FF2B5EF4-FFF2-40B4-BE49-F238E27FC236}">
                <a16:creationId xmlns:a16="http://schemas.microsoft.com/office/drawing/2014/main" id="{4D60C7E8-5BB2-8745-B730-F89ECC967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FD966-9842-CE4A-A3AD-F33E6B35B20A}"/>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01604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0F5E-0C09-A349-95D0-672FEE615D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E3D024-77A9-3D4F-874C-3CC126F02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602912-962D-2145-8DEA-34448E08DD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12359-5ACD-0941-AA4F-B2CAFCD9B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B1CBD0-02A9-9B40-BF6E-B669CD8184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3AAE18-13EC-7341-8046-8B2636C01800}"/>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8" name="Footer Placeholder 7">
            <a:extLst>
              <a:ext uri="{FF2B5EF4-FFF2-40B4-BE49-F238E27FC236}">
                <a16:creationId xmlns:a16="http://schemas.microsoft.com/office/drawing/2014/main" id="{B5226319-B78A-7A4D-A55E-850A6C614D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B72303-D4C2-2B4A-8C8E-A7174F937AB2}"/>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8940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4264-C1B6-6E49-8D89-27FA9C8323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67E4E-4CCB-C643-ADF8-0F68E734EB99}"/>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4" name="Footer Placeholder 3">
            <a:extLst>
              <a:ext uri="{FF2B5EF4-FFF2-40B4-BE49-F238E27FC236}">
                <a16:creationId xmlns:a16="http://schemas.microsoft.com/office/drawing/2014/main" id="{E98181B4-244E-CF4F-AA9D-41BB0959C4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06C10C-1538-DA49-B2B7-E7D394B73D69}"/>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61398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F8721-44A9-F446-8275-261371405A09}"/>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3" name="Footer Placeholder 2">
            <a:extLst>
              <a:ext uri="{FF2B5EF4-FFF2-40B4-BE49-F238E27FC236}">
                <a16:creationId xmlns:a16="http://schemas.microsoft.com/office/drawing/2014/main" id="{04EBA415-E91F-2747-BB1F-B3FE8384C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99B9B5-33A6-294D-B6D5-7306A15EF137}"/>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404576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F470-64F4-EF40-958F-09A3B413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5016C-5505-7045-9E2C-5757F4972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7FBDC-4228-F940-996E-6D0649C16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CCB721-AC1D-B043-B9E7-764B2626E479}"/>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6" name="Footer Placeholder 5">
            <a:extLst>
              <a:ext uri="{FF2B5EF4-FFF2-40B4-BE49-F238E27FC236}">
                <a16:creationId xmlns:a16="http://schemas.microsoft.com/office/drawing/2014/main" id="{2948C668-688C-3044-A7E6-7D303CF0A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B44BE-DC31-9347-B359-387A516A2293}"/>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81431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1417-5ECD-A54A-BB8E-6990E88BF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5E3D-9DED-F74F-84E0-73E7C5C46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2A907-A5CB-484C-96D9-FEF90CF79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7F203D-9B0C-9C4B-BD92-044FAF47CBC3}"/>
              </a:ext>
            </a:extLst>
          </p:cNvPr>
          <p:cNvSpPr>
            <a:spLocks noGrp="1"/>
          </p:cNvSpPr>
          <p:nvPr>
            <p:ph type="dt" sz="half" idx="10"/>
          </p:nvPr>
        </p:nvSpPr>
        <p:spPr/>
        <p:txBody>
          <a:bodyPr/>
          <a:lstStyle/>
          <a:p>
            <a:fld id="{0901E26F-1A22-3043-BB0F-9EF6B9309FD1}" type="datetimeFigureOut">
              <a:rPr lang="en-US" smtClean="0"/>
              <a:t>7/18/19</a:t>
            </a:fld>
            <a:endParaRPr lang="en-US"/>
          </a:p>
        </p:txBody>
      </p:sp>
      <p:sp>
        <p:nvSpPr>
          <p:cNvPr id="6" name="Footer Placeholder 5">
            <a:extLst>
              <a:ext uri="{FF2B5EF4-FFF2-40B4-BE49-F238E27FC236}">
                <a16:creationId xmlns:a16="http://schemas.microsoft.com/office/drawing/2014/main" id="{DAB18B05-DD73-CA40-96A3-05A78251E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A02F3-980B-004B-9A51-8236BAF76A3B}"/>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63934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82181-E758-C747-9D7C-0599B6A46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9F9C9F-3EA7-1244-8D4B-E8129FD59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DFABD-654F-F94D-9420-5C51C49F2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1E26F-1A22-3043-BB0F-9EF6B9309FD1}" type="datetimeFigureOut">
              <a:rPr lang="en-US" smtClean="0"/>
              <a:t>7/18/19</a:t>
            </a:fld>
            <a:endParaRPr lang="en-US"/>
          </a:p>
        </p:txBody>
      </p:sp>
      <p:sp>
        <p:nvSpPr>
          <p:cNvPr id="5" name="Footer Placeholder 4">
            <a:extLst>
              <a:ext uri="{FF2B5EF4-FFF2-40B4-BE49-F238E27FC236}">
                <a16:creationId xmlns:a16="http://schemas.microsoft.com/office/drawing/2014/main" id="{6F9B5C69-4059-4D44-AFBF-A1FBA61FB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4E9B4-C551-064D-A838-4CF4A07C4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A2CD1-1E9F-6E44-B084-BA7A087717E2}" type="slidenum">
              <a:rPr lang="en-US" smtClean="0"/>
              <a:t>‹#›</a:t>
            </a:fld>
            <a:endParaRPr lang="en-US"/>
          </a:p>
        </p:txBody>
      </p:sp>
    </p:spTree>
    <p:extLst>
      <p:ext uri="{BB962C8B-B14F-4D97-AF65-F5344CB8AC3E}">
        <p14:creationId xmlns:p14="http://schemas.microsoft.com/office/powerpoint/2010/main" val="359758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524000" y="301670"/>
            <a:ext cx="8756469" cy="628061"/>
          </a:xfrm>
          <a:solidFill>
            <a:schemeClr val="bg1"/>
          </a:solidFill>
        </p:spPr>
        <p:txBody>
          <a:bodyPr>
            <a:normAutofit fontScale="90000"/>
          </a:bodyPr>
          <a:lstStyle/>
          <a:p>
            <a:r>
              <a:rPr lang="en-US" sz="4000" b="1" dirty="0"/>
              <a:t>Economic Foundations of Political Legitimacy</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047750" y="4801670"/>
            <a:ext cx="9620250" cy="1532990"/>
          </a:xfrm>
          <a:solidFill>
            <a:schemeClr val="bg1"/>
          </a:solidFill>
        </p:spPr>
        <p:txBody>
          <a:bodyPr>
            <a:normAutofit/>
          </a:bodyPr>
          <a:lstStyle/>
          <a:p>
            <a:r>
              <a:rPr lang="en-US" dirty="0"/>
              <a:t> Through Taxation, Spending, and Regulation, Governments Shape the Level and Content of Economic Activity. Greater intervention is shaped by perceptions and attitudes toward risk and which is viewed against a framework of individual and collective freedom of action.</a:t>
            </a:r>
          </a:p>
        </p:txBody>
      </p:sp>
      <p:pic>
        <p:nvPicPr>
          <p:cNvPr id="5" name="Picture 4">
            <a:extLst>
              <a:ext uri="{FF2B5EF4-FFF2-40B4-BE49-F238E27FC236}">
                <a16:creationId xmlns:a16="http://schemas.microsoft.com/office/drawing/2014/main" id="{CEE6C29E-920E-314A-BB98-9E45C39A0FA0}"/>
              </a:ext>
            </a:extLst>
          </p:cNvPr>
          <p:cNvPicPr>
            <a:picLocks noChangeAspect="1"/>
          </p:cNvPicPr>
          <p:nvPr/>
        </p:nvPicPr>
        <p:blipFill>
          <a:blip r:embed="rId2"/>
          <a:stretch>
            <a:fillRect/>
          </a:stretch>
        </p:blipFill>
        <p:spPr>
          <a:xfrm>
            <a:off x="1524000" y="1288899"/>
            <a:ext cx="6526833" cy="3067343"/>
          </a:xfrm>
          <a:prstGeom prst="rect">
            <a:avLst/>
          </a:prstGeom>
          <a:ln w="31750">
            <a:solidFill>
              <a:schemeClr val="accent1"/>
            </a:solidFill>
          </a:ln>
        </p:spPr>
      </p:pic>
      <p:pic>
        <p:nvPicPr>
          <p:cNvPr id="7" name="Picture 6">
            <a:extLst>
              <a:ext uri="{FF2B5EF4-FFF2-40B4-BE49-F238E27FC236}">
                <a16:creationId xmlns:a16="http://schemas.microsoft.com/office/drawing/2014/main" id="{55CD671D-AFA8-0E4A-B69D-49CB35ADDD16}"/>
              </a:ext>
            </a:extLst>
          </p:cNvPr>
          <p:cNvPicPr>
            <a:picLocks noChangeAspect="1"/>
          </p:cNvPicPr>
          <p:nvPr/>
        </p:nvPicPr>
        <p:blipFill>
          <a:blip r:embed="rId3"/>
          <a:stretch>
            <a:fillRect/>
          </a:stretch>
        </p:blipFill>
        <p:spPr>
          <a:xfrm>
            <a:off x="8050833" y="1288899"/>
            <a:ext cx="2012414" cy="3110094"/>
          </a:xfrm>
          <a:prstGeom prst="rect">
            <a:avLst/>
          </a:prstGeom>
          <a:solidFill>
            <a:schemeClr val="accent6"/>
          </a:solidFill>
          <a:ln w="31750">
            <a:solidFill>
              <a:schemeClr val="accent1"/>
            </a:solidFill>
          </a:ln>
        </p:spPr>
      </p:pic>
    </p:spTree>
    <p:extLst>
      <p:ext uri="{BB962C8B-B14F-4D97-AF65-F5344CB8AC3E}">
        <p14:creationId xmlns:p14="http://schemas.microsoft.com/office/powerpoint/2010/main" val="14702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EA2A7-9B97-C748-B77C-7DA514FAFBED}"/>
              </a:ext>
            </a:extLst>
          </p:cNvPr>
          <p:cNvPicPr>
            <a:picLocks noChangeAspect="1"/>
          </p:cNvPicPr>
          <p:nvPr/>
        </p:nvPicPr>
        <p:blipFill>
          <a:blip r:embed="rId2"/>
          <a:stretch>
            <a:fillRect/>
          </a:stretch>
        </p:blipFill>
        <p:spPr>
          <a:xfrm>
            <a:off x="1759845" y="123987"/>
            <a:ext cx="8562026" cy="6412900"/>
          </a:xfrm>
          <a:prstGeom prst="rect">
            <a:avLst/>
          </a:prstGeom>
          <a:ln w="38100">
            <a:solidFill>
              <a:schemeClr val="tx1"/>
            </a:solidFill>
          </a:ln>
        </p:spPr>
      </p:pic>
    </p:spTree>
    <p:extLst>
      <p:ext uri="{BB962C8B-B14F-4D97-AF65-F5344CB8AC3E}">
        <p14:creationId xmlns:p14="http://schemas.microsoft.com/office/powerpoint/2010/main" val="85682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FB6B7-CCD0-5446-9A54-67F419F4F9F5}"/>
              </a:ext>
            </a:extLst>
          </p:cNvPr>
          <p:cNvPicPr>
            <a:picLocks noChangeAspect="1"/>
          </p:cNvPicPr>
          <p:nvPr/>
        </p:nvPicPr>
        <p:blipFill>
          <a:blip r:embed="rId2"/>
          <a:stretch>
            <a:fillRect/>
          </a:stretch>
        </p:blipFill>
        <p:spPr>
          <a:xfrm>
            <a:off x="1732982" y="278970"/>
            <a:ext cx="8371912" cy="6267976"/>
          </a:xfrm>
          <a:prstGeom prst="rect">
            <a:avLst/>
          </a:prstGeom>
          <a:ln w="38100">
            <a:solidFill>
              <a:schemeClr val="tx1"/>
            </a:solidFill>
          </a:ln>
        </p:spPr>
      </p:pic>
    </p:spTree>
    <p:extLst>
      <p:ext uri="{BB962C8B-B14F-4D97-AF65-F5344CB8AC3E}">
        <p14:creationId xmlns:p14="http://schemas.microsoft.com/office/powerpoint/2010/main" val="135687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572719" y="120484"/>
            <a:ext cx="6648773" cy="592138"/>
          </a:xfrm>
          <a:solidFill>
            <a:schemeClr val="bg1"/>
          </a:solidFill>
        </p:spPr>
        <p:txBody>
          <a:bodyPr>
            <a:normAutofit/>
          </a:bodyPr>
          <a:lstStyle/>
          <a:p>
            <a:r>
              <a:rPr lang="en-US" sz="3200" b="1" dirty="0"/>
              <a:t> Private and Government Health Care</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968285" y="814389"/>
            <a:ext cx="7656978" cy="5650580"/>
          </a:xfrm>
          <a:solidFill>
            <a:schemeClr val="bg1"/>
          </a:solidFill>
        </p:spPr>
        <p:txBody>
          <a:bodyPr/>
          <a:lstStyle/>
          <a:p>
            <a:r>
              <a:rPr lang="en-US" dirty="0"/>
              <a:t> </a:t>
            </a:r>
          </a:p>
        </p:txBody>
      </p:sp>
      <p:pic>
        <p:nvPicPr>
          <p:cNvPr id="7" name="Picture 6">
            <a:extLst>
              <a:ext uri="{FF2B5EF4-FFF2-40B4-BE49-F238E27FC236}">
                <a16:creationId xmlns:a16="http://schemas.microsoft.com/office/drawing/2014/main" id="{DC5960D3-FB28-514B-9DA1-94B8AF70519E}"/>
              </a:ext>
            </a:extLst>
          </p:cNvPr>
          <p:cNvPicPr>
            <a:picLocks noChangeAspect="1"/>
          </p:cNvPicPr>
          <p:nvPr/>
        </p:nvPicPr>
        <p:blipFill>
          <a:blip r:embed="rId2"/>
          <a:stretch>
            <a:fillRect/>
          </a:stretch>
        </p:blipFill>
        <p:spPr>
          <a:xfrm>
            <a:off x="2158924" y="981439"/>
            <a:ext cx="7275700" cy="5316479"/>
          </a:xfrm>
          <a:prstGeom prst="rect">
            <a:avLst/>
          </a:prstGeom>
        </p:spPr>
      </p:pic>
    </p:spTree>
    <p:extLst>
      <p:ext uri="{BB962C8B-B14F-4D97-AF65-F5344CB8AC3E}">
        <p14:creationId xmlns:p14="http://schemas.microsoft.com/office/powerpoint/2010/main" val="271128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213811" y="120484"/>
            <a:ext cx="7968575" cy="6388804"/>
          </a:xfrm>
          <a:solidFill>
            <a:schemeClr val="bg1"/>
          </a:solidFill>
        </p:spPr>
        <p:txBody>
          <a:bodyPr>
            <a:normAutofit/>
          </a:bodyPr>
          <a:lstStyle/>
          <a:p>
            <a:r>
              <a:rPr lang="en-US" sz="3200" b="1" dirty="0"/>
              <a:t> </a:t>
            </a:r>
          </a:p>
        </p:txBody>
      </p:sp>
      <p:pic>
        <p:nvPicPr>
          <p:cNvPr id="7" name="Picture 6">
            <a:extLst>
              <a:ext uri="{FF2B5EF4-FFF2-40B4-BE49-F238E27FC236}">
                <a16:creationId xmlns:a16="http://schemas.microsoft.com/office/drawing/2014/main" id="{5F099CCF-991E-F648-A739-EBD338121CAB}"/>
              </a:ext>
            </a:extLst>
          </p:cNvPr>
          <p:cNvPicPr>
            <a:picLocks noChangeAspect="1"/>
          </p:cNvPicPr>
          <p:nvPr/>
        </p:nvPicPr>
        <p:blipFill>
          <a:blip r:embed="rId2"/>
          <a:stretch>
            <a:fillRect/>
          </a:stretch>
        </p:blipFill>
        <p:spPr>
          <a:xfrm>
            <a:off x="2492069" y="453728"/>
            <a:ext cx="7412057" cy="5722315"/>
          </a:xfrm>
          <a:prstGeom prst="rect">
            <a:avLst/>
          </a:prstGeom>
        </p:spPr>
      </p:pic>
    </p:spTree>
    <p:extLst>
      <p:ext uri="{BB962C8B-B14F-4D97-AF65-F5344CB8AC3E}">
        <p14:creationId xmlns:p14="http://schemas.microsoft.com/office/powerpoint/2010/main" val="197771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704094" y="120484"/>
            <a:ext cx="4773479" cy="592138"/>
          </a:xfrm>
          <a:solidFill>
            <a:schemeClr val="bg1"/>
          </a:solidFill>
        </p:spPr>
        <p:txBody>
          <a:bodyPr>
            <a:normAutofit/>
          </a:bodyPr>
          <a:lstStyle/>
          <a:p>
            <a:r>
              <a:rPr lang="en-US" sz="3200" b="1" dirty="0"/>
              <a:t> Equity Asset Valuations - 1</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882685" y="814389"/>
            <a:ext cx="6137329" cy="5650580"/>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62B4C0D0-3FB8-5442-B4E9-C224FE612138}"/>
              </a:ext>
            </a:extLst>
          </p:cNvPr>
          <p:cNvPicPr>
            <a:picLocks noChangeAspect="1"/>
          </p:cNvPicPr>
          <p:nvPr/>
        </p:nvPicPr>
        <p:blipFill>
          <a:blip r:embed="rId2"/>
          <a:stretch>
            <a:fillRect/>
          </a:stretch>
        </p:blipFill>
        <p:spPr>
          <a:xfrm>
            <a:off x="3098452" y="1004056"/>
            <a:ext cx="5705793" cy="5271246"/>
          </a:xfrm>
          <a:prstGeom prst="rect">
            <a:avLst/>
          </a:prstGeom>
        </p:spPr>
      </p:pic>
    </p:spTree>
    <p:extLst>
      <p:ext uri="{BB962C8B-B14F-4D97-AF65-F5344CB8AC3E}">
        <p14:creationId xmlns:p14="http://schemas.microsoft.com/office/powerpoint/2010/main" val="113285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330109" y="103684"/>
            <a:ext cx="4974956" cy="592138"/>
          </a:xfrm>
          <a:solidFill>
            <a:schemeClr val="bg1"/>
          </a:solidFill>
        </p:spPr>
        <p:txBody>
          <a:bodyPr>
            <a:normAutofit/>
          </a:bodyPr>
          <a:lstStyle/>
          <a:p>
            <a:r>
              <a:rPr lang="en-US" sz="3200" b="1" dirty="0"/>
              <a:t> Equity Asset Valuations - 2</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787669" y="914399"/>
            <a:ext cx="6139355" cy="5765370"/>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9AA1CF45-B61C-A340-8892-2400A79CFD94}"/>
              </a:ext>
            </a:extLst>
          </p:cNvPr>
          <p:cNvPicPr>
            <a:picLocks noChangeAspect="1"/>
          </p:cNvPicPr>
          <p:nvPr/>
        </p:nvPicPr>
        <p:blipFill>
          <a:blip r:embed="rId2"/>
          <a:stretch>
            <a:fillRect/>
          </a:stretch>
        </p:blipFill>
        <p:spPr>
          <a:xfrm>
            <a:off x="3027892" y="1061632"/>
            <a:ext cx="5658907" cy="5470903"/>
          </a:xfrm>
          <a:prstGeom prst="rect">
            <a:avLst/>
          </a:prstGeom>
        </p:spPr>
      </p:pic>
    </p:spTree>
    <p:extLst>
      <p:ext uri="{BB962C8B-B14F-4D97-AF65-F5344CB8AC3E}">
        <p14:creationId xmlns:p14="http://schemas.microsoft.com/office/powerpoint/2010/main" val="380157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330109" y="103684"/>
            <a:ext cx="5875884" cy="592138"/>
          </a:xfrm>
          <a:solidFill>
            <a:schemeClr val="bg1"/>
          </a:solidFill>
        </p:spPr>
        <p:txBody>
          <a:bodyPr>
            <a:normAutofit/>
          </a:bodyPr>
          <a:lstStyle/>
          <a:p>
            <a:r>
              <a:rPr lang="en-US" sz="3200" b="1" dirty="0"/>
              <a:t> Discount Rates in Asset Valuations</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787669" y="914399"/>
            <a:ext cx="6774785" cy="5765370"/>
          </a:xfrm>
          <a:solidFill>
            <a:schemeClr val="bg1"/>
          </a:solidFill>
        </p:spPr>
        <p:txBody>
          <a:bodyPr/>
          <a:lstStyle/>
          <a:p>
            <a:r>
              <a:rPr lang="en-US" dirty="0"/>
              <a:t> </a:t>
            </a:r>
          </a:p>
        </p:txBody>
      </p:sp>
      <p:pic>
        <p:nvPicPr>
          <p:cNvPr id="6" name="Picture 5">
            <a:extLst>
              <a:ext uri="{FF2B5EF4-FFF2-40B4-BE49-F238E27FC236}">
                <a16:creationId xmlns:a16="http://schemas.microsoft.com/office/drawing/2014/main" id="{31C34636-75EF-9149-9259-42D15B7F88DC}"/>
              </a:ext>
            </a:extLst>
          </p:cNvPr>
          <p:cNvPicPr>
            <a:picLocks noChangeAspect="1"/>
          </p:cNvPicPr>
          <p:nvPr/>
        </p:nvPicPr>
        <p:blipFill>
          <a:blip r:embed="rId2"/>
          <a:stretch>
            <a:fillRect/>
          </a:stretch>
        </p:blipFill>
        <p:spPr>
          <a:xfrm>
            <a:off x="2962898" y="1067780"/>
            <a:ext cx="6475569" cy="5426009"/>
          </a:xfrm>
          <a:prstGeom prst="rect">
            <a:avLst/>
          </a:prstGeom>
        </p:spPr>
      </p:pic>
    </p:spTree>
    <p:extLst>
      <p:ext uri="{BB962C8B-B14F-4D97-AF65-F5344CB8AC3E}">
        <p14:creationId xmlns:p14="http://schemas.microsoft.com/office/powerpoint/2010/main" val="368142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410346" y="185980"/>
            <a:ext cx="8911525" cy="6509288"/>
          </a:xfrm>
          <a:solidFill>
            <a:schemeClr val="bg1"/>
          </a:solidFill>
        </p:spPr>
        <p:txBody>
          <a:bodyPr/>
          <a:lstStyle/>
          <a:p>
            <a:r>
              <a:rPr lang="en-US" dirty="0"/>
              <a:t> </a:t>
            </a:r>
          </a:p>
        </p:txBody>
      </p:sp>
      <p:pic>
        <p:nvPicPr>
          <p:cNvPr id="7" name="Picture 6">
            <a:extLst>
              <a:ext uri="{FF2B5EF4-FFF2-40B4-BE49-F238E27FC236}">
                <a16:creationId xmlns:a16="http://schemas.microsoft.com/office/drawing/2014/main" id="{E7E6DDC0-92F9-4E4F-B6DF-164EF42EEAE8}"/>
              </a:ext>
            </a:extLst>
          </p:cNvPr>
          <p:cNvPicPr>
            <a:picLocks noChangeAspect="1"/>
          </p:cNvPicPr>
          <p:nvPr/>
        </p:nvPicPr>
        <p:blipFill>
          <a:blip r:embed="rId2"/>
          <a:stretch>
            <a:fillRect/>
          </a:stretch>
        </p:blipFill>
        <p:spPr>
          <a:xfrm>
            <a:off x="1720159" y="245745"/>
            <a:ext cx="8291898" cy="6296768"/>
          </a:xfrm>
          <a:prstGeom prst="rect">
            <a:avLst/>
          </a:prstGeom>
        </p:spPr>
      </p:pic>
    </p:spTree>
    <p:extLst>
      <p:ext uri="{BB962C8B-B14F-4D97-AF65-F5344CB8AC3E}">
        <p14:creationId xmlns:p14="http://schemas.microsoft.com/office/powerpoint/2010/main" val="55333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410346" y="185980"/>
            <a:ext cx="8911525" cy="6509288"/>
          </a:xfrm>
          <a:solidFill>
            <a:schemeClr val="bg1"/>
          </a:solidFill>
        </p:spPr>
        <p:txBody>
          <a:bodyPr/>
          <a:lstStyle/>
          <a:p>
            <a:r>
              <a:rPr lang="en-US" dirty="0"/>
              <a:t> Can Market Economics Resolve Climate Change Risks?</a:t>
            </a:r>
          </a:p>
        </p:txBody>
      </p:sp>
      <p:pic>
        <p:nvPicPr>
          <p:cNvPr id="4" name="Picture 3">
            <a:extLst>
              <a:ext uri="{FF2B5EF4-FFF2-40B4-BE49-F238E27FC236}">
                <a16:creationId xmlns:a16="http://schemas.microsoft.com/office/drawing/2014/main" id="{64FA8BBB-CA7B-B744-BFCC-12F894C7F235}"/>
              </a:ext>
            </a:extLst>
          </p:cNvPr>
          <p:cNvPicPr>
            <a:picLocks noChangeAspect="1"/>
          </p:cNvPicPr>
          <p:nvPr/>
        </p:nvPicPr>
        <p:blipFill>
          <a:blip r:embed="rId2"/>
          <a:stretch>
            <a:fillRect/>
          </a:stretch>
        </p:blipFill>
        <p:spPr>
          <a:xfrm>
            <a:off x="2068431" y="697425"/>
            <a:ext cx="7595353" cy="5703375"/>
          </a:xfrm>
          <a:prstGeom prst="rect">
            <a:avLst/>
          </a:prstGeom>
        </p:spPr>
      </p:pic>
    </p:spTree>
    <p:extLst>
      <p:ext uri="{BB962C8B-B14F-4D97-AF65-F5344CB8AC3E}">
        <p14:creationId xmlns:p14="http://schemas.microsoft.com/office/powerpoint/2010/main" val="163584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857375" y="2114550"/>
            <a:ext cx="8358188" cy="4629150"/>
          </a:xfrm>
          <a:solidFill>
            <a:schemeClr val="bg1"/>
          </a:solidFill>
        </p:spPr>
        <p:txBody>
          <a:bodyPr/>
          <a:lstStyle/>
          <a:p>
            <a:r>
              <a:rPr lang="en-US" dirty="0"/>
              <a:t> </a:t>
            </a:r>
          </a:p>
        </p:txBody>
      </p:sp>
      <p:pic>
        <p:nvPicPr>
          <p:cNvPr id="4" name="Picture 3">
            <a:extLst>
              <a:ext uri="{FF2B5EF4-FFF2-40B4-BE49-F238E27FC236}">
                <a16:creationId xmlns:a16="http://schemas.microsoft.com/office/drawing/2014/main" id="{615C443A-0641-C24F-8ACF-61D66AE6C280}"/>
              </a:ext>
            </a:extLst>
          </p:cNvPr>
          <p:cNvPicPr>
            <a:picLocks noChangeAspect="1"/>
          </p:cNvPicPr>
          <p:nvPr/>
        </p:nvPicPr>
        <p:blipFill>
          <a:blip r:embed="rId2"/>
          <a:stretch>
            <a:fillRect/>
          </a:stretch>
        </p:blipFill>
        <p:spPr>
          <a:xfrm>
            <a:off x="2203450" y="2257425"/>
            <a:ext cx="7785100" cy="4343400"/>
          </a:xfrm>
          <a:prstGeom prst="rect">
            <a:avLst/>
          </a:prstGeom>
        </p:spPr>
      </p:pic>
      <p:pic>
        <p:nvPicPr>
          <p:cNvPr id="6" name="Picture 5">
            <a:extLst>
              <a:ext uri="{FF2B5EF4-FFF2-40B4-BE49-F238E27FC236}">
                <a16:creationId xmlns:a16="http://schemas.microsoft.com/office/drawing/2014/main" id="{B115682D-6A74-7B4D-BD59-881AF86CDD27}"/>
              </a:ext>
            </a:extLst>
          </p:cNvPr>
          <p:cNvPicPr>
            <a:picLocks noChangeAspect="1"/>
          </p:cNvPicPr>
          <p:nvPr/>
        </p:nvPicPr>
        <p:blipFill>
          <a:blip r:embed="rId3"/>
          <a:stretch>
            <a:fillRect/>
          </a:stretch>
        </p:blipFill>
        <p:spPr>
          <a:xfrm>
            <a:off x="3186113" y="201613"/>
            <a:ext cx="5272088" cy="1712912"/>
          </a:xfrm>
          <a:prstGeom prst="rect">
            <a:avLst/>
          </a:prstGeom>
        </p:spPr>
      </p:pic>
      <p:sp>
        <p:nvSpPr>
          <p:cNvPr id="8" name="Title 7">
            <a:extLst>
              <a:ext uri="{FF2B5EF4-FFF2-40B4-BE49-F238E27FC236}">
                <a16:creationId xmlns:a16="http://schemas.microsoft.com/office/drawing/2014/main" id="{D360557B-7488-A847-9A01-DBD60CD06908}"/>
              </a:ext>
            </a:extLst>
          </p:cNvPr>
          <p:cNvSpPr>
            <a:spLocks noGrp="1"/>
          </p:cNvSpPr>
          <p:nvPr>
            <p:ph type="ctrTitle"/>
          </p:nvPr>
        </p:nvSpPr>
        <p:spPr/>
        <p:txBody>
          <a:bodyPr/>
          <a:lstStyle/>
          <a:p>
            <a:r>
              <a:rPr lang="en-US" dirty="0"/>
              <a:t> </a:t>
            </a:r>
          </a:p>
        </p:txBody>
      </p:sp>
    </p:spTree>
    <p:extLst>
      <p:ext uri="{BB962C8B-B14F-4D97-AF65-F5344CB8AC3E}">
        <p14:creationId xmlns:p14="http://schemas.microsoft.com/office/powerpoint/2010/main" val="304761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66FA8F-F906-3F4B-8067-9359923DE726}"/>
              </a:ext>
            </a:extLst>
          </p:cNvPr>
          <p:cNvPicPr>
            <a:picLocks noChangeAspect="1"/>
          </p:cNvPicPr>
          <p:nvPr/>
        </p:nvPicPr>
        <p:blipFill>
          <a:blip r:embed="rId2"/>
          <a:stretch>
            <a:fillRect/>
          </a:stretch>
        </p:blipFill>
        <p:spPr>
          <a:xfrm>
            <a:off x="1659279" y="142875"/>
            <a:ext cx="8527709" cy="6445498"/>
          </a:xfrm>
          <a:prstGeom prst="rect">
            <a:avLst/>
          </a:prstGeom>
          <a:ln w="31750">
            <a:solidFill>
              <a:schemeClr val="tx1"/>
            </a:solidFill>
          </a:ln>
        </p:spPr>
      </p:pic>
    </p:spTree>
    <p:extLst>
      <p:ext uri="{BB962C8B-B14F-4D97-AF65-F5344CB8AC3E}">
        <p14:creationId xmlns:p14="http://schemas.microsoft.com/office/powerpoint/2010/main" val="427405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524359" y="170481"/>
            <a:ext cx="11143282" cy="859752"/>
          </a:xfrm>
          <a:solidFill>
            <a:schemeClr val="bg1"/>
          </a:solidFill>
        </p:spPr>
        <p:txBody>
          <a:bodyPr>
            <a:normAutofit/>
          </a:bodyPr>
          <a:lstStyle/>
          <a:p>
            <a:r>
              <a:rPr lang="en-US" sz="2800" b="1" dirty="0"/>
              <a:t>Managing Sustainable Economic Growth through Markets of Government Intervention – Can Insurance Markets Be the Answer?</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231756" y="1193369"/>
            <a:ext cx="7749152" cy="5346916"/>
          </a:xfrm>
          <a:solidFill>
            <a:schemeClr val="bg1"/>
          </a:solidFill>
        </p:spPr>
        <p:txBody>
          <a:bodyPr/>
          <a:lstStyle/>
          <a:p>
            <a:r>
              <a:rPr lang="en-US" dirty="0"/>
              <a:t> </a:t>
            </a:r>
          </a:p>
        </p:txBody>
      </p:sp>
      <p:pic>
        <p:nvPicPr>
          <p:cNvPr id="7" name="Picture 6">
            <a:extLst>
              <a:ext uri="{FF2B5EF4-FFF2-40B4-BE49-F238E27FC236}">
                <a16:creationId xmlns:a16="http://schemas.microsoft.com/office/drawing/2014/main" id="{B7731DD0-FFD5-384C-9BC6-C4F74C39C5BE}"/>
              </a:ext>
            </a:extLst>
          </p:cNvPr>
          <p:cNvPicPr>
            <a:picLocks noChangeAspect="1"/>
          </p:cNvPicPr>
          <p:nvPr/>
        </p:nvPicPr>
        <p:blipFill>
          <a:blip r:embed="rId2"/>
          <a:stretch>
            <a:fillRect/>
          </a:stretch>
        </p:blipFill>
        <p:spPr>
          <a:xfrm>
            <a:off x="2426022" y="1345542"/>
            <a:ext cx="7339955" cy="5042569"/>
          </a:xfrm>
          <a:prstGeom prst="rect">
            <a:avLst/>
          </a:prstGeom>
        </p:spPr>
      </p:pic>
    </p:spTree>
    <p:extLst>
      <p:ext uri="{BB962C8B-B14F-4D97-AF65-F5344CB8AC3E}">
        <p14:creationId xmlns:p14="http://schemas.microsoft.com/office/powerpoint/2010/main" val="43622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907774" y="223462"/>
            <a:ext cx="8374252" cy="644444"/>
          </a:xfrm>
          <a:solidFill>
            <a:schemeClr val="bg1"/>
          </a:solidFill>
        </p:spPr>
        <p:txBody>
          <a:bodyPr>
            <a:normAutofit fontScale="90000"/>
          </a:bodyPr>
          <a:lstStyle/>
          <a:p>
            <a:r>
              <a:rPr lang="en-US" dirty="0"/>
              <a:t> </a:t>
            </a:r>
            <a:r>
              <a:rPr lang="en-US" sz="3100" b="1" dirty="0"/>
              <a:t>Economic Foundations of Political Legitimacy Revisited</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681207" y="1084881"/>
            <a:ext cx="6943240" cy="5315919"/>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4B80DC37-B128-CC4C-893A-B8434909A62F}"/>
              </a:ext>
            </a:extLst>
          </p:cNvPr>
          <p:cNvPicPr>
            <a:picLocks noChangeAspect="1"/>
          </p:cNvPicPr>
          <p:nvPr/>
        </p:nvPicPr>
        <p:blipFill>
          <a:blip r:embed="rId2"/>
          <a:stretch>
            <a:fillRect/>
          </a:stretch>
        </p:blipFill>
        <p:spPr>
          <a:xfrm>
            <a:off x="2968666" y="1164515"/>
            <a:ext cx="6368321" cy="5156649"/>
          </a:xfrm>
          <a:prstGeom prst="rect">
            <a:avLst/>
          </a:prstGeom>
        </p:spPr>
      </p:pic>
    </p:spTree>
    <p:extLst>
      <p:ext uri="{BB962C8B-B14F-4D97-AF65-F5344CB8AC3E}">
        <p14:creationId xmlns:p14="http://schemas.microsoft.com/office/powerpoint/2010/main" val="352574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169669" y="199364"/>
            <a:ext cx="5796366" cy="644444"/>
          </a:xfrm>
          <a:solidFill>
            <a:schemeClr val="bg1"/>
          </a:solidFill>
        </p:spPr>
        <p:txBody>
          <a:bodyPr>
            <a:normAutofit fontScale="90000"/>
          </a:bodyPr>
          <a:lstStyle/>
          <a:p>
            <a:r>
              <a:rPr lang="en-US" b="1" dirty="0"/>
              <a:t> </a:t>
            </a:r>
            <a:r>
              <a:rPr lang="en-US" sz="3100" b="1" dirty="0"/>
              <a:t>Moral Hazard and the Social Contract</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3084164" y="1084880"/>
            <a:ext cx="6090833" cy="5315919"/>
          </a:xfrm>
          <a:solidFill>
            <a:schemeClr val="bg1"/>
          </a:solidFill>
        </p:spPr>
        <p:txBody>
          <a:bodyPr/>
          <a:lstStyle/>
          <a:p>
            <a:r>
              <a:rPr lang="en-US" dirty="0"/>
              <a:t> </a:t>
            </a:r>
          </a:p>
        </p:txBody>
      </p:sp>
      <p:pic>
        <p:nvPicPr>
          <p:cNvPr id="8" name="Picture 7">
            <a:extLst>
              <a:ext uri="{FF2B5EF4-FFF2-40B4-BE49-F238E27FC236}">
                <a16:creationId xmlns:a16="http://schemas.microsoft.com/office/drawing/2014/main" id="{EB09E417-D169-9440-ADFA-B9017BB7948C}"/>
              </a:ext>
            </a:extLst>
          </p:cNvPr>
          <p:cNvPicPr>
            <a:picLocks noChangeAspect="1"/>
          </p:cNvPicPr>
          <p:nvPr/>
        </p:nvPicPr>
        <p:blipFill>
          <a:blip r:embed="rId2"/>
          <a:stretch>
            <a:fillRect/>
          </a:stretch>
        </p:blipFill>
        <p:spPr>
          <a:xfrm>
            <a:off x="3339618" y="1247180"/>
            <a:ext cx="5626417" cy="4991320"/>
          </a:xfrm>
          <a:prstGeom prst="rect">
            <a:avLst/>
          </a:prstGeom>
        </p:spPr>
      </p:pic>
    </p:spTree>
    <p:extLst>
      <p:ext uri="{BB962C8B-B14F-4D97-AF65-F5344CB8AC3E}">
        <p14:creationId xmlns:p14="http://schemas.microsoft.com/office/powerpoint/2010/main" val="34417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675327" y="253433"/>
            <a:ext cx="6552041" cy="644444"/>
          </a:xfrm>
          <a:solidFill>
            <a:schemeClr val="bg1"/>
          </a:solidFill>
        </p:spPr>
        <p:txBody>
          <a:bodyPr>
            <a:normAutofit fontScale="90000"/>
          </a:bodyPr>
          <a:lstStyle/>
          <a:p>
            <a:r>
              <a:rPr lang="en-US" b="1" dirty="0"/>
              <a:t> </a:t>
            </a:r>
            <a:r>
              <a:rPr lang="en-US" sz="3100" b="1" dirty="0"/>
              <a:t>Adverse Selection and the Social Contract</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704812" y="1069381"/>
            <a:ext cx="8493073" cy="4819975"/>
          </a:xfrm>
          <a:solidFill>
            <a:schemeClr val="bg1"/>
          </a:solidFill>
        </p:spPr>
        <p:txBody>
          <a:bodyPr/>
          <a:lstStyle/>
          <a:p>
            <a:r>
              <a:rPr lang="en-US" dirty="0"/>
              <a:t>Markets can fail under adverse selection but government intervention may not correct the failure</a:t>
            </a:r>
          </a:p>
        </p:txBody>
      </p:sp>
      <p:pic>
        <p:nvPicPr>
          <p:cNvPr id="5" name="Picture 4">
            <a:extLst>
              <a:ext uri="{FF2B5EF4-FFF2-40B4-BE49-F238E27FC236}">
                <a16:creationId xmlns:a16="http://schemas.microsoft.com/office/drawing/2014/main" id="{FE599B7D-3FE7-374F-A58D-5D64FD96AD2D}"/>
              </a:ext>
            </a:extLst>
          </p:cNvPr>
          <p:cNvPicPr>
            <a:picLocks noChangeAspect="1"/>
          </p:cNvPicPr>
          <p:nvPr/>
        </p:nvPicPr>
        <p:blipFill>
          <a:blip r:embed="rId2"/>
          <a:stretch>
            <a:fillRect/>
          </a:stretch>
        </p:blipFill>
        <p:spPr>
          <a:xfrm>
            <a:off x="2007027" y="1830598"/>
            <a:ext cx="7888639" cy="4058758"/>
          </a:xfrm>
          <a:prstGeom prst="rect">
            <a:avLst/>
          </a:prstGeom>
        </p:spPr>
      </p:pic>
    </p:spTree>
    <p:extLst>
      <p:ext uri="{BB962C8B-B14F-4D97-AF65-F5344CB8AC3E}">
        <p14:creationId xmlns:p14="http://schemas.microsoft.com/office/powerpoint/2010/main" val="582164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014780" y="253433"/>
            <a:ext cx="8152107" cy="644444"/>
          </a:xfrm>
          <a:solidFill>
            <a:schemeClr val="bg1"/>
          </a:solidFill>
        </p:spPr>
        <p:txBody>
          <a:bodyPr>
            <a:normAutofit fontScale="90000"/>
          </a:bodyPr>
          <a:lstStyle/>
          <a:p>
            <a:r>
              <a:rPr lang="en-US" b="1" dirty="0"/>
              <a:t> </a:t>
            </a:r>
            <a:r>
              <a:rPr lang="en-US" sz="3100" b="1" dirty="0"/>
              <a:t>Adverse Selection Insurance and the Social Contract</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976393" y="1069381"/>
            <a:ext cx="10259878" cy="5439907"/>
          </a:xfrm>
          <a:solidFill>
            <a:schemeClr val="bg1"/>
          </a:solidFill>
        </p:spPr>
        <p:txBody>
          <a:bodyPr/>
          <a:lstStyle/>
          <a:p>
            <a:r>
              <a:rPr lang="en-US" dirty="0"/>
              <a:t> </a:t>
            </a:r>
          </a:p>
        </p:txBody>
      </p:sp>
      <p:pic>
        <p:nvPicPr>
          <p:cNvPr id="6" name="Picture 5">
            <a:extLst>
              <a:ext uri="{FF2B5EF4-FFF2-40B4-BE49-F238E27FC236}">
                <a16:creationId xmlns:a16="http://schemas.microsoft.com/office/drawing/2014/main" id="{A875EDDB-CACB-0644-8452-59BD7FFCD5A5}"/>
              </a:ext>
            </a:extLst>
          </p:cNvPr>
          <p:cNvPicPr>
            <a:picLocks noChangeAspect="1"/>
          </p:cNvPicPr>
          <p:nvPr/>
        </p:nvPicPr>
        <p:blipFill>
          <a:blip r:embed="rId2"/>
          <a:stretch>
            <a:fillRect/>
          </a:stretch>
        </p:blipFill>
        <p:spPr>
          <a:xfrm>
            <a:off x="1123625" y="1297980"/>
            <a:ext cx="9965414" cy="4982707"/>
          </a:xfrm>
          <a:prstGeom prst="rect">
            <a:avLst/>
          </a:prstGeom>
        </p:spPr>
      </p:pic>
    </p:spTree>
    <p:extLst>
      <p:ext uri="{BB962C8B-B14F-4D97-AF65-F5344CB8AC3E}">
        <p14:creationId xmlns:p14="http://schemas.microsoft.com/office/powerpoint/2010/main" val="3177231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844298" y="247973"/>
            <a:ext cx="8121112" cy="541416"/>
          </a:xfrm>
          <a:solidFill>
            <a:schemeClr val="bg1"/>
          </a:solidFill>
        </p:spPr>
        <p:txBody>
          <a:bodyPr>
            <a:normAutofit fontScale="90000"/>
          </a:bodyPr>
          <a:lstStyle/>
          <a:p>
            <a:r>
              <a:rPr lang="en-US" sz="3100" b="1" dirty="0"/>
              <a:t>Political Legitimacy and The Social Contract Revisited</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976393" y="1069381"/>
            <a:ext cx="10259878" cy="5439907"/>
          </a:xfrm>
          <a:solidFill>
            <a:schemeClr val="bg1"/>
          </a:solidFill>
        </p:spPr>
        <p:txBody>
          <a:bodyPr/>
          <a:lstStyle/>
          <a:p>
            <a:r>
              <a:rPr lang="en-US" dirty="0"/>
              <a:t> When markets fail, pressure grows for government intervention.  Markets fail when prices do not reflect social costs and benefits of the production and consumption of goods and services.  Whether a macro-failure such as a Great Depression, or a micro-failure such as in individual products arises, debates about individual liberty and freedom of choice lose importance in favor of collective action.  Once an economy reaches a level of sustained prosperity, efforts to restore the public-private spheres increase against government intervention.  Perceptions of risk drive much of this debate, and given that much of these perceptions reside in the domain of neuroscience, there is no simple solution to the optimal mix of public and private sector institutions.  Under these circumstances, the tendency to manipulate public opinion draws on emotional responses to risk.  As such, the notion of rational economic decision-making remains as a normative standard against which irrational behavior may prevail.  Economics alone does not define political legitimacy, but to the extent that it can provide some rational alternatives to the allocation of resources, it can inform public debate in ways that political systems often fail to adopt and uphold.</a:t>
            </a:r>
          </a:p>
        </p:txBody>
      </p:sp>
    </p:spTree>
    <p:extLst>
      <p:ext uri="{BB962C8B-B14F-4D97-AF65-F5344CB8AC3E}">
        <p14:creationId xmlns:p14="http://schemas.microsoft.com/office/powerpoint/2010/main" val="364492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CF6CF5-9F05-7C48-B34F-380B1E8E2CD1}"/>
              </a:ext>
            </a:extLst>
          </p:cNvPr>
          <p:cNvSpPr txBox="1">
            <a:spLocks/>
          </p:cNvSpPr>
          <p:nvPr/>
        </p:nvSpPr>
        <p:spPr>
          <a:xfrm>
            <a:off x="2676293" y="203491"/>
            <a:ext cx="6690732" cy="592138"/>
          </a:xfrm>
          <a:prstGeom prst="rect">
            <a:avLst/>
          </a:prstGeom>
          <a:solidFill>
            <a:schemeClr val="bg1"/>
          </a:solidFill>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t>Market vs. Government Failure</a:t>
            </a:r>
          </a:p>
        </p:txBody>
      </p:sp>
      <p:sp>
        <p:nvSpPr>
          <p:cNvPr id="6" name="Title 1">
            <a:extLst>
              <a:ext uri="{FF2B5EF4-FFF2-40B4-BE49-F238E27FC236}">
                <a16:creationId xmlns:a16="http://schemas.microsoft.com/office/drawing/2014/main" id="{AE533B6D-46A9-EF4E-9815-20F8EB0D96B9}"/>
              </a:ext>
            </a:extLst>
          </p:cNvPr>
          <p:cNvSpPr txBox="1">
            <a:spLocks/>
          </p:cNvSpPr>
          <p:nvPr/>
        </p:nvSpPr>
        <p:spPr>
          <a:xfrm>
            <a:off x="367990" y="1271237"/>
            <a:ext cx="11307337" cy="4705815"/>
          </a:xfrm>
          <a:prstGeom prst="rect">
            <a:avLst/>
          </a:prstGeom>
          <a:solidFill>
            <a:schemeClr val="bg1"/>
          </a:solidFill>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dirty="0"/>
              <a:t>Standard assumptions for economic efficiency may fail to realize, thus leading to market failure and in which government failure may ensure.</a:t>
            </a:r>
          </a:p>
          <a:p>
            <a:pPr algn="just"/>
            <a:endParaRPr lang="en-US" sz="2900" b="1" dirty="0"/>
          </a:p>
          <a:p>
            <a:pPr algn="just"/>
            <a:r>
              <a:rPr lang="en-US" sz="4000" b="1" dirty="0"/>
              <a:t>Market Failure – </a:t>
            </a:r>
            <a:r>
              <a:rPr lang="en-US" sz="4000" dirty="0"/>
              <a:t>A condition in which market prices fail to meet a standard of accounting for all costs and benefits that are essential to maximizing social economic efficiency. Market failure arises in the presence of perfect and imperfect asymmetric information, and incomplete property rights</a:t>
            </a:r>
          </a:p>
          <a:p>
            <a:pPr algn="just"/>
            <a:endParaRPr lang="en-US" sz="4000" dirty="0"/>
          </a:p>
          <a:p>
            <a:pPr algn="just"/>
            <a:r>
              <a:rPr lang="en-US" sz="4000" b="1" dirty="0"/>
              <a:t>Government Failure </a:t>
            </a:r>
            <a:r>
              <a:rPr lang="en-US" sz="4000" dirty="0"/>
              <a:t>– A condition in which government efforts to correct for market failure leads to moral hazard and adverse selection.</a:t>
            </a:r>
          </a:p>
        </p:txBody>
      </p:sp>
    </p:spTree>
    <p:extLst>
      <p:ext uri="{BB962C8B-B14F-4D97-AF65-F5344CB8AC3E}">
        <p14:creationId xmlns:p14="http://schemas.microsoft.com/office/powerpoint/2010/main" val="312469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CF6CF5-9F05-7C48-B34F-380B1E8E2CD1}"/>
              </a:ext>
            </a:extLst>
          </p:cNvPr>
          <p:cNvSpPr txBox="1">
            <a:spLocks/>
          </p:cNvSpPr>
          <p:nvPr/>
        </p:nvSpPr>
        <p:spPr>
          <a:xfrm>
            <a:off x="2676293" y="203491"/>
            <a:ext cx="6690732" cy="431315"/>
          </a:xfrm>
          <a:prstGeom prst="rect">
            <a:avLst/>
          </a:prstGeom>
          <a:solidFill>
            <a:schemeClr val="bg1"/>
          </a:solidFill>
        </p:spPr>
        <p:txBody>
          <a:bodyPr vert="horz" lIns="91440" tIns="45720" rIns="91440" bIns="45720" rtlCol="0" anchor="ctr"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t> </a:t>
            </a:r>
            <a:r>
              <a:rPr lang="en-US" sz="4700" b="1" dirty="0"/>
              <a:t>Externalities as a Source of Market Failure</a:t>
            </a:r>
          </a:p>
        </p:txBody>
      </p:sp>
      <p:sp>
        <p:nvSpPr>
          <p:cNvPr id="6" name="Title 1">
            <a:extLst>
              <a:ext uri="{FF2B5EF4-FFF2-40B4-BE49-F238E27FC236}">
                <a16:creationId xmlns:a16="http://schemas.microsoft.com/office/drawing/2014/main" id="{AE533B6D-46A9-EF4E-9815-20F8EB0D96B9}"/>
              </a:ext>
            </a:extLst>
          </p:cNvPr>
          <p:cNvSpPr txBox="1">
            <a:spLocks/>
          </p:cNvSpPr>
          <p:nvPr/>
        </p:nvSpPr>
        <p:spPr>
          <a:xfrm>
            <a:off x="272716" y="915489"/>
            <a:ext cx="11769467" cy="5743074"/>
          </a:xfrm>
          <a:prstGeom prst="rect">
            <a:avLst/>
          </a:prstGeom>
          <a:solidFill>
            <a:schemeClr val="bg1"/>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500" dirty="0"/>
              <a:t>An externality is an unintended consequence of an action on a third party other than a buyer and seller in a market transaction. Where externalities are present, market prices do not reflect the costs and benefits to society at large. Externalities provide an a priori basis of government intervention.  </a:t>
            </a:r>
          </a:p>
          <a:p>
            <a:pPr algn="just"/>
            <a:r>
              <a:rPr lang="en-US" sz="2800" dirty="0"/>
              <a:t>                       </a:t>
            </a:r>
            <a:r>
              <a:rPr lang="en-US" sz="2100" b="1" dirty="0"/>
              <a:t>Negative Externalities                                                                  Positive Externalities</a:t>
            </a:r>
          </a:p>
          <a:p>
            <a:pPr algn="just"/>
            <a:r>
              <a:rPr lang="en-US" sz="2100" b="1" dirty="0"/>
              <a:t> </a:t>
            </a:r>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p:txBody>
      </p:sp>
      <p:pic>
        <p:nvPicPr>
          <p:cNvPr id="3" name="Picture 2">
            <a:extLst>
              <a:ext uri="{FF2B5EF4-FFF2-40B4-BE49-F238E27FC236}">
                <a16:creationId xmlns:a16="http://schemas.microsoft.com/office/drawing/2014/main" id="{D4248388-7AEC-BA43-91BE-60724E83C8AB}"/>
              </a:ext>
            </a:extLst>
          </p:cNvPr>
          <p:cNvPicPr>
            <a:picLocks noChangeAspect="1"/>
          </p:cNvPicPr>
          <p:nvPr/>
        </p:nvPicPr>
        <p:blipFill>
          <a:blip r:embed="rId3"/>
          <a:stretch>
            <a:fillRect/>
          </a:stretch>
        </p:blipFill>
        <p:spPr>
          <a:xfrm>
            <a:off x="954505" y="2675136"/>
            <a:ext cx="4692316" cy="3694170"/>
          </a:xfrm>
          <a:prstGeom prst="rect">
            <a:avLst/>
          </a:prstGeom>
          <a:ln w="28575">
            <a:solidFill>
              <a:schemeClr val="tx1"/>
            </a:solidFill>
          </a:ln>
        </p:spPr>
      </p:pic>
      <p:pic>
        <p:nvPicPr>
          <p:cNvPr id="7" name="Picture 6">
            <a:extLst>
              <a:ext uri="{FF2B5EF4-FFF2-40B4-BE49-F238E27FC236}">
                <a16:creationId xmlns:a16="http://schemas.microsoft.com/office/drawing/2014/main" id="{A1ADF012-91DD-BE4A-BF52-3C04AAF4EC9F}"/>
              </a:ext>
            </a:extLst>
          </p:cNvPr>
          <p:cNvPicPr>
            <a:picLocks noChangeAspect="1"/>
          </p:cNvPicPr>
          <p:nvPr/>
        </p:nvPicPr>
        <p:blipFill>
          <a:blip r:embed="rId4"/>
          <a:stretch>
            <a:fillRect/>
          </a:stretch>
        </p:blipFill>
        <p:spPr>
          <a:xfrm>
            <a:off x="6868941" y="2675136"/>
            <a:ext cx="4695658" cy="3702744"/>
          </a:xfrm>
          <a:prstGeom prst="rect">
            <a:avLst/>
          </a:prstGeom>
          <a:ln w="31750">
            <a:solidFill>
              <a:schemeClr val="tx1"/>
            </a:solidFill>
          </a:ln>
        </p:spPr>
      </p:pic>
    </p:spTree>
    <p:extLst>
      <p:ext uri="{BB962C8B-B14F-4D97-AF65-F5344CB8AC3E}">
        <p14:creationId xmlns:p14="http://schemas.microsoft.com/office/powerpoint/2010/main" val="180573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CF6CF5-9F05-7C48-B34F-380B1E8E2CD1}"/>
              </a:ext>
            </a:extLst>
          </p:cNvPr>
          <p:cNvSpPr txBox="1">
            <a:spLocks/>
          </p:cNvSpPr>
          <p:nvPr/>
        </p:nvSpPr>
        <p:spPr>
          <a:xfrm>
            <a:off x="1235242" y="203491"/>
            <a:ext cx="9577137" cy="592138"/>
          </a:xfrm>
          <a:prstGeom prst="rect">
            <a:avLst/>
          </a:prstGeom>
          <a:solidFill>
            <a:schemeClr val="bg1"/>
          </a:solidFill>
        </p:spPr>
        <p:txBody>
          <a:bodyPr vert="horz" lIns="91440" tIns="45720" rIns="91440" bIns="45720" rtlCol="0" anchor="ctr" anchorCtr="0">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t> </a:t>
            </a:r>
            <a:r>
              <a:rPr lang="en-US" sz="10700" b="1" dirty="0"/>
              <a:t>Externalities Can Also Affect the Distribution of Income and Wealth</a:t>
            </a:r>
          </a:p>
        </p:txBody>
      </p:sp>
      <p:sp>
        <p:nvSpPr>
          <p:cNvPr id="6" name="Title 1">
            <a:extLst>
              <a:ext uri="{FF2B5EF4-FFF2-40B4-BE49-F238E27FC236}">
                <a16:creationId xmlns:a16="http://schemas.microsoft.com/office/drawing/2014/main" id="{AE533B6D-46A9-EF4E-9815-20F8EB0D96B9}"/>
              </a:ext>
            </a:extLst>
          </p:cNvPr>
          <p:cNvSpPr txBox="1">
            <a:spLocks/>
          </p:cNvSpPr>
          <p:nvPr/>
        </p:nvSpPr>
        <p:spPr>
          <a:xfrm>
            <a:off x="1524000" y="946485"/>
            <a:ext cx="9144000" cy="5743074"/>
          </a:xfrm>
          <a:prstGeom prst="rect">
            <a:avLst/>
          </a:prstGeom>
          <a:solidFill>
            <a:schemeClr val="bg1"/>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100" b="1" dirty="0"/>
              <a:t> </a:t>
            </a:r>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p:txBody>
      </p:sp>
      <p:pic>
        <p:nvPicPr>
          <p:cNvPr id="5" name="Picture 4">
            <a:extLst>
              <a:ext uri="{FF2B5EF4-FFF2-40B4-BE49-F238E27FC236}">
                <a16:creationId xmlns:a16="http://schemas.microsoft.com/office/drawing/2014/main" id="{A0876F83-8ADF-1F4B-B056-559F530A66CF}"/>
              </a:ext>
            </a:extLst>
          </p:cNvPr>
          <p:cNvPicPr>
            <a:picLocks noChangeAspect="1"/>
          </p:cNvPicPr>
          <p:nvPr/>
        </p:nvPicPr>
        <p:blipFill>
          <a:blip r:embed="rId2"/>
          <a:stretch>
            <a:fillRect/>
          </a:stretch>
        </p:blipFill>
        <p:spPr>
          <a:xfrm>
            <a:off x="1732546" y="1074822"/>
            <a:ext cx="8670823" cy="5374104"/>
          </a:xfrm>
          <a:prstGeom prst="rect">
            <a:avLst/>
          </a:prstGeom>
        </p:spPr>
      </p:pic>
    </p:spTree>
    <p:extLst>
      <p:ext uri="{BB962C8B-B14F-4D97-AF65-F5344CB8AC3E}">
        <p14:creationId xmlns:p14="http://schemas.microsoft.com/office/powerpoint/2010/main" val="75209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405167" y="91978"/>
            <a:ext cx="9144001" cy="592138"/>
          </a:xfrm>
          <a:solidFill>
            <a:schemeClr val="bg1"/>
          </a:solidFill>
        </p:spPr>
        <p:txBody>
          <a:bodyPr>
            <a:normAutofit fontScale="90000"/>
          </a:bodyPr>
          <a:lstStyle/>
          <a:p>
            <a:r>
              <a:rPr lang="en-US" sz="4000" b="1" dirty="0"/>
              <a:t>On the Economic Functions of the Public Sector</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628900" y="814388"/>
            <a:ext cx="6600826" cy="5829299"/>
          </a:xfrm>
          <a:solidFill>
            <a:schemeClr val="bg1"/>
          </a:solidFill>
        </p:spPr>
        <p:txBody>
          <a:bodyPr/>
          <a:lstStyle/>
          <a:p>
            <a:r>
              <a:rPr lang="en-US" dirty="0"/>
              <a:t> </a:t>
            </a:r>
          </a:p>
        </p:txBody>
      </p:sp>
      <p:pic>
        <p:nvPicPr>
          <p:cNvPr id="7" name="Picture 6">
            <a:extLst>
              <a:ext uri="{FF2B5EF4-FFF2-40B4-BE49-F238E27FC236}">
                <a16:creationId xmlns:a16="http://schemas.microsoft.com/office/drawing/2014/main" id="{9BABF4E3-7A47-C449-8B32-386CD6021C51}"/>
              </a:ext>
            </a:extLst>
          </p:cNvPr>
          <p:cNvPicPr>
            <a:picLocks noChangeAspect="1"/>
          </p:cNvPicPr>
          <p:nvPr/>
        </p:nvPicPr>
        <p:blipFill>
          <a:blip r:embed="rId2"/>
          <a:stretch>
            <a:fillRect/>
          </a:stretch>
        </p:blipFill>
        <p:spPr>
          <a:xfrm>
            <a:off x="3056815" y="944562"/>
            <a:ext cx="5840707" cy="5543548"/>
          </a:xfrm>
          <a:prstGeom prst="rect">
            <a:avLst/>
          </a:prstGeom>
        </p:spPr>
      </p:pic>
    </p:spTree>
    <p:extLst>
      <p:ext uri="{BB962C8B-B14F-4D97-AF65-F5344CB8AC3E}">
        <p14:creationId xmlns:p14="http://schemas.microsoft.com/office/powerpoint/2010/main" val="354867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448732" y="120484"/>
            <a:ext cx="7299702" cy="592138"/>
          </a:xfrm>
          <a:solidFill>
            <a:schemeClr val="bg1"/>
          </a:solidFill>
        </p:spPr>
        <p:txBody>
          <a:bodyPr>
            <a:normAutofit/>
          </a:bodyPr>
          <a:lstStyle/>
          <a:p>
            <a:r>
              <a:rPr lang="en-US" sz="3200" b="1" dirty="0"/>
              <a:t>On the Economic Size of the Public Sector 1</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628899" y="814388"/>
            <a:ext cx="6996363" cy="5829299"/>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70F3A590-1FCA-D046-84A7-045EFEA8408A}"/>
              </a:ext>
            </a:extLst>
          </p:cNvPr>
          <p:cNvPicPr>
            <a:picLocks noChangeAspect="1"/>
          </p:cNvPicPr>
          <p:nvPr/>
        </p:nvPicPr>
        <p:blipFill>
          <a:blip r:embed="rId2"/>
          <a:stretch>
            <a:fillRect/>
          </a:stretch>
        </p:blipFill>
        <p:spPr>
          <a:xfrm>
            <a:off x="2825527" y="1017921"/>
            <a:ext cx="6546111" cy="5422231"/>
          </a:xfrm>
          <a:prstGeom prst="rect">
            <a:avLst/>
          </a:prstGeom>
        </p:spPr>
      </p:pic>
    </p:spTree>
    <p:extLst>
      <p:ext uri="{BB962C8B-B14F-4D97-AF65-F5344CB8AC3E}">
        <p14:creationId xmlns:p14="http://schemas.microsoft.com/office/powerpoint/2010/main" val="106109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213811" y="120484"/>
            <a:ext cx="7411451" cy="592138"/>
          </a:xfrm>
          <a:solidFill>
            <a:schemeClr val="bg1"/>
          </a:solidFill>
        </p:spPr>
        <p:txBody>
          <a:bodyPr>
            <a:normAutofit/>
          </a:bodyPr>
          <a:lstStyle/>
          <a:p>
            <a:r>
              <a:rPr lang="en-US" sz="3200" b="1" dirty="0"/>
              <a:t>On the Economic Size of the Public Sector 2</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213811" y="814389"/>
            <a:ext cx="7411451" cy="5650580"/>
          </a:xfrm>
          <a:solidFill>
            <a:schemeClr val="bg1"/>
          </a:solidFill>
        </p:spPr>
        <p:txBody>
          <a:bodyPr/>
          <a:lstStyle/>
          <a:p>
            <a:r>
              <a:rPr lang="en-US" dirty="0"/>
              <a:t> </a:t>
            </a:r>
          </a:p>
        </p:txBody>
      </p:sp>
      <p:pic>
        <p:nvPicPr>
          <p:cNvPr id="6" name="Picture 5">
            <a:extLst>
              <a:ext uri="{FF2B5EF4-FFF2-40B4-BE49-F238E27FC236}">
                <a16:creationId xmlns:a16="http://schemas.microsoft.com/office/drawing/2014/main" id="{3B55249A-56A8-014C-B87F-EA361CAA2D9B}"/>
              </a:ext>
            </a:extLst>
          </p:cNvPr>
          <p:cNvPicPr>
            <a:picLocks noChangeAspect="1"/>
          </p:cNvPicPr>
          <p:nvPr/>
        </p:nvPicPr>
        <p:blipFill>
          <a:blip r:embed="rId2"/>
          <a:stretch>
            <a:fillRect/>
          </a:stretch>
        </p:blipFill>
        <p:spPr>
          <a:xfrm>
            <a:off x="2394423" y="926683"/>
            <a:ext cx="7065265" cy="5361823"/>
          </a:xfrm>
          <a:prstGeom prst="rect">
            <a:avLst/>
          </a:prstGeom>
        </p:spPr>
      </p:pic>
    </p:spTree>
    <p:extLst>
      <p:ext uri="{BB962C8B-B14F-4D97-AF65-F5344CB8AC3E}">
        <p14:creationId xmlns:p14="http://schemas.microsoft.com/office/powerpoint/2010/main" val="255485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565329" y="232475"/>
            <a:ext cx="8508569" cy="6185999"/>
          </a:xfrm>
          <a:solidFill>
            <a:schemeClr val="bg1"/>
          </a:solidFill>
        </p:spPr>
        <p:txBody>
          <a:bodyPr/>
          <a:lstStyle/>
          <a:p>
            <a:r>
              <a:rPr lang="en-US" dirty="0"/>
              <a:t> </a:t>
            </a:r>
          </a:p>
        </p:txBody>
      </p:sp>
      <p:pic>
        <p:nvPicPr>
          <p:cNvPr id="7" name="Picture 6">
            <a:extLst>
              <a:ext uri="{FF2B5EF4-FFF2-40B4-BE49-F238E27FC236}">
                <a16:creationId xmlns:a16="http://schemas.microsoft.com/office/drawing/2014/main" id="{3CAFBE5D-0680-EF42-B4F8-593A10A83870}"/>
              </a:ext>
            </a:extLst>
          </p:cNvPr>
          <p:cNvPicPr>
            <a:picLocks noChangeAspect="1"/>
          </p:cNvPicPr>
          <p:nvPr/>
        </p:nvPicPr>
        <p:blipFill>
          <a:blip r:embed="rId2"/>
          <a:stretch>
            <a:fillRect/>
          </a:stretch>
        </p:blipFill>
        <p:spPr>
          <a:xfrm>
            <a:off x="1728746" y="391534"/>
            <a:ext cx="8167328" cy="5867879"/>
          </a:xfrm>
          <a:prstGeom prst="rect">
            <a:avLst/>
          </a:prstGeom>
        </p:spPr>
      </p:pic>
    </p:spTree>
    <p:extLst>
      <p:ext uri="{BB962C8B-B14F-4D97-AF65-F5344CB8AC3E}">
        <p14:creationId xmlns:p14="http://schemas.microsoft.com/office/powerpoint/2010/main" val="53446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575</Words>
  <Application>Microsoft Macintosh PowerPoint</Application>
  <PresentationFormat>Widescreen</PresentationFormat>
  <Paragraphs>63</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Economic Foundations of Political Legitimacy</vt:lpstr>
      <vt:lpstr>PowerPoint Presentation</vt:lpstr>
      <vt:lpstr>PowerPoint Presentation</vt:lpstr>
      <vt:lpstr>PowerPoint Presentation</vt:lpstr>
      <vt:lpstr>PowerPoint Presentation</vt:lpstr>
      <vt:lpstr>On the Economic Functions of the Public Sector</vt:lpstr>
      <vt:lpstr>On the Economic Size of the Public Sector 1</vt:lpstr>
      <vt:lpstr>On the Economic Size of the Public Sector 2</vt:lpstr>
      <vt:lpstr>PowerPoint Presentation</vt:lpstr>
      <vt:lpstr>PowerPoint Presentation</vt:lpstr>
      <vt:lpstr>PowerPoint Presentation</vt:lpstr>
      <vt:lpstr> Private and Government Health Care</vt:lpstr>
      <vt:lpstr> </vt:lpstr>
      <vt:lpstr> Equity Asset Valuations - 1</vt:lpstr>
      <vt:lpstr> Equity Asset Valuations - 2</vt:lpstr>
      <vt:lpstr> Discount Rates in Asset Valuations</vt:lpstr>
      <vt:lpstr>PowerPoint Presentation</vt:lpstr>
      <vt:lpstr>PowerPoint Presentation</vt:lpstr>
      <vt:lpstr> </vt:lpstr>
      <vt:lpstr>Managing Sustainable Economic Growth through Markets of Government Intervention – Can Insurance Markets Be the Answer?</vt:lpstr>
      <vt:lpstr> Economic Foundations of Political Legitimacy Revisited</vt:lpstr>
      <vt:lpstr> Moral Hazard and the Social Contract</vt:lpstr>
      <vt:lpstr> Adverse Selection and the Social Contract</vt:lpstr>
      <vt:lpstr> Adverse Selection Insurance and the Social Contract</vt:lpstr>
      <vt:lpstr>Political Legitimacy and The Social Contract Revisited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LeBel</dc:creator>
  <cp:lastModifiedBy>Philippe LeBel</cp:lastModifiedBy>
  <cp:revision>31</cp:revision>
  <dcterms:created xsi:type="dcterms:W3CDTF">2019-07-14T16:28:36Z</dcterms:created>
  <dcterms:modified xsi:type="dcterms:W3CDTF">2019-07-18T12:07:25Z</dcterms:modified>
</cp:coreProperties>
</file>